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89" r:id="rId2"/>
    <p:sldId id="256" r:id="rId3"/>
    <p:sldId id="257" r:id="rId4"/>
    <p:sldId id="258" r:id="rId5"/>
    <p:sldId id="293" r:id="rId6"/>
    <p:sldId id="296" r:id="rId7"/>
    <p:sldId id="259" r:id="rId8"/>
    <p:sldId id="294" r:id="rId9"/>
    <p:sldId id="260" r:id="rId10"/>
    <p:sldId id="300" r:id="rId11"/>
    <p:sldId id="262" r:id="rId12"/>
    <p:sldId id="263" r:id="rId13"/>
    <p:sldId id="295" r:id="rId14"/>
    <p:sldId id="269" r:id="rId15"/>
    <p:sldId id="264" r:id="rId16"/>
    <p:sldId id="266" r:id="rId17"/>
    <p:sldId id="265" r:id="rId18"/>
    <p:sldId id="267" r:id="rId19"/>
    <p:sldId id="270" r:id="rId20"/>
    <p:sldId id="271" r:id="rId21"/>
    <p:sldId id="284" r:id="rId22"/>
    <p:sldId id="272" r:id="rId23"/>
    <p:sldId id="274" r:id="rId24"/>
    <p:sldId id="275" r:id="rId25"/>
    <p:sldId id="268" r:id="rId26"/>
    <p:sldId id="277" r:id="rId27"/>
    <p:sldId id="278" r:id="rId28"/>
    <p:sldId id="298" r:id="rId29"/>
    <p:sldId id="301" r:id="rId30"/>
    <p:sldId id="279" r:id="rId31"/>
    <p:sldId id="285" r:id="rId32"/>
    <p:sldId id="280" r:id="rId33"/>
    <p:sldId id="302" r:id="rId34"/>
    <p:sldId id="281" r:id="rId35"/>
    <p:sldId id="283" r:id="rId36"/>
    <p:sldId id="297" r:id="rId37"/>
    <p:sldId id="299" r:id="rId3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9" frameSlides="1"/>
  <p:clrMru>
    <a:srgbClr val="39FF13"/>
    <a:srgbClr val="FF3DC4"/>
    <a:srgbClr val="53FF01"/>
    <a:srgbClr val="AAFF0C"/>
    <a:srgbClr val="59C5FF"/>
    <a:srgbClr val="7D78FF"/>
    <a:srgbClr val="15FF32"/>
    <a:srgbClr val="FF6E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5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notesMaster" Target="notesMasters/notesMaster1.xml"/><Relationship Id="rId40" Type="http://schemas.openxmlformats.org/officeDocument/2006/relationships/handoutMaster" Target="handoutMasters/handoutMaster1.xml"/><Relationship Id="rId41" Type="http://schemas.openxmlformats.org/officeDocument/2006/relationships/printerSettings" Target="printerSettings/printerSettings1.bin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F1A819E-6DD2-984B-99D7-A1D0A428BD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6673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6722095-BA82-894C-ADD7-802EBE1AAFA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3178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FBA6459-6261-704C-A1AF-92D08484B970}" type="slidenum">
              <a:rPr lang="en-US" sz="1200"/>
              <a:pPr/>
              <a:t>1</a:t>
            </a:fld>
            <a:endParaRPr lang="en-US" sz="120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C392AD-3AF1-4B38-BA08-52556DA11177}" type="slidenum">
              <a:rPr lang="en-US"/>
              <a:pPr/>
              <a:t>10</a:t>
            </a:fld>
            <a:endParaRPr 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F95EB56-DBA4-5444-8588-1193CAE950C8}" type="slidenum">
              <a:rPr lang="en-US" sz="1200"/>
              <a:pPr/>
              <a:t>11</a:t>
            </a:fld>
            <a:endParaRPr lang="en-US" sz="120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A3DDF85-E4E3-1D4B-BB8B-08ADD989FB8C}" type="slidenum">
              <a:rPr lang="en-US" sz="1200"/>
              <a:pPr/>
              <a:t>12</a:t>
            </a:fld>
            <a:endParaRPr lang="en-US" sz="120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F21099A-3D15-B545-A5EB-6078BE3B4423}" type="slidenum">
              <a:rPr lang="en-US" sz="1200"/>
              <a:pPr/>
              <a:t>13</a:t>
            </a:fld>
            <a:endParaRPr lang="en-US" sz="120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E2BCB2E-551A-8A4F-8363-AD316E38565B}" type="slidenum">
              <a:rPr lang="en-US" sz="1200"/>
              <a:pPr/>
              <a:t>14</a:t>
            </a:fld>
            <a:endParaRPr lang="en-US" sz="120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D166A7A-A143-A74E-BB0F-FB54C29D8CCA}" type="slidenum">
              <a:rPr lang="en-US" sz="1200"/>
              <a:pPr/>
              <a:t>15</a:t>
            </a:fld>
            <a:endParaRPr lang="en-US" sz="120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2149945-AE67-6A45-9240-73F7C5F6F36A}" type="slidenum">
              <a:rPr lang="en-US" sz="1200"/>
              <a:pPr/>
              <a:t>16</a:t>
            </a:fld>
            <a:endParaRPr lang="en-US" sz="120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27EEF32-2EA4-2844-8910-872E0ADD4FA4}" type="slidenum">
              <a:rPr lang="en-US" sz="1200"/>
              <a:pPr/>
              <a:t>17</a:t>
            </a:fld>
            <a:endParaRPr lang="en-US" sz="120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6099B73-6CE4-2142-B41E-E02F0F47E7A8}" type="slidenum">
              <a:rPr lang="en-US" sz="1200"/>
              <a:pPr/>
              <a:t>18</a:t>
            </a:fld>
            <a:endParaRPr lang="en-US" sz="120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E0766BE-EA74-E442-8B46-4DFD2F346B66}" type="slidenum">
              <a:rPr lang="en-US" sz="1200"/>
              <a:pPr/>
              <a:t>19</a:t>
            </a:fld>
            <a:endParaRPr lang="en-US" sz="120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5F11F1D-20AD-4B43-8668-3A4FC5AAD09C}" type="slidenum">
              <a:rPr lang="en-US" sz="1200"/>
              <a:pPr/>
              <a:t>2</a:t>
            </a:fld>
            <a:endParaRPr lang="en-US" sz="120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C85F6B4-C751-AB4D-B8D0-70ADC20F7A55}" type="slidenum">
              <a:rPr lang="en-US" sz="1200"/>
              <a:pPr/>
              <a:t>20</a:t>
            </a:fld>
            <a:endParaRPr lang="en-US" sz="120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0D21A1C0-165F-DC47-BB91-B20C57208679}" type="slidenum">
              <a:rPr lang="en-US" sz="1200"/>
              <a:pPr/>
              <a:t>21</a:t>
            </a:fld>
            <a:endParaRPr lang="en-US" sz="120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0358F63-6406-FE45-8C73-9F5C01FAE0DA}" type="slidenum">
              <a:rPr lang="en-US" sz="1200"/>
              <a:pPr/>
              <a:t>22</a:t>
            </a:fld>
            <a:endParaRPr lang="en-US" sz="120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74535501-C565-3342-8B2B-83C243C63FC5}" type="slidenum">
              <a:rPr lang="en-US" sz="1200"/>
              <a:pPr/>
              <a:t>23</a:t>
            </a:fld>
            <a:endParaRPr lang="en-US" sz="120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6387600-DE01-9444-9F82-2F7BC8CEDE14}" type="slidenum">
              <a:rPr lang="en-US" sz="1200"/>
              <a:pPr/>
              <a:t>24</a:t>
            </a:fld>
            <a:endParaRPr lang="en-US" sz="120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8183B00-0A67-C941-8CB3-7ED9AD3862E2}" type="slidenum">
              <a:rPr lang="en-US" sz="1200"/>
              <a:pPr/>
              <a:t>25</a:t>
            </a:fld>
            <a:endParaRPr lang="en-US" sz="120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9293CB2-1F46-F74F-A28B-3712F3959071}" type="slidenum">
              <a:rPr lang="en-US" sz="1200"/>
              <a:pPr/>
              <a:t>26</a:t>
            </a:fld>
            <a:endParaRPr lang="en-US" sz="120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 dirty="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0C55DBA-4F34-7947-8A66-DB7E388DC5A0}" type="slidenum">
              <a:rPr lang="en-US" sz="1200"/>
              <a:pPr/>
              <a:t>27</a:t>
            </a:fld>
            <a:endParaRPr lang="en-US" sz="120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09C8787-F6E3-D847-A42A-9C126F614501}" type="slidenum">
              <a:rPr lang="en-US" sz="1200"/>
              <a:pPr/>
              <a:t>28</a:t>
            </a:fld>
            <a:endParaRPr lang="en-US" sz="120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25BA72-EA9C-47B0-AD81-06BEC81A31C8}" type="slidenum">
              <a:rPr lang="en-US"/>
              <a:pPr/>
              <a:t>29</a:t>
            </a:fld>
            <a:endParaRPr lang="en-US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200DF19-69B8-C742-8E32-2F5DF7417ABD}" type="slidenum">
              <a:rPr lang="en-US" sz="1200"/>
              <a:pPr/>
              <a:t>3</a:t>
            </a:fld>
            <a:endParaRPr lang="en-US" sz="120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7382080-485A-0147-8074-74006806B824}" type="slidenum">
              <a:rPr lang="en-US" sz="1200"/>
              <a:pPr/>
              <a:t>30</a:t>
            </a:fld>
            <a:endParaRPr lang="en-US" sz="120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F5CA50F-C594-8D45-92D1-DDC8355CD169}" type="slidenum">
              <a:rPr lang="en-US" sz="1200"/>
              <a:pPr/>
              <a:t>31</a:t>
            </a:fld>
            <a:endParaRPr lang="en-US" sz="120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CC8434F-58B0-B640-B1CD-EDB865D61939}" type="slidenum">
              <a:rPr lang="en-US" sz="1200"/>
              <a:pPr/>
              <a:t>32</a:t>
            </a:fld>
            <a:endParaRPr lang="en-US" sz="120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5C86B3-E13C-4D95-BFFC-EF2876012AFC}" type="slidenum">
              <a:rPr lang="en-US"/>
              <a:pPr/>
              <a:t>33</a:t>
            </a:fld>
            <a:endParaRPr lang="en-US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2850BCA-7B8D-8F4A-A12B-83C610737DBF}" type="slidenum">
              <a:rPr lang="en-US" sz="1200"/>
              <a:pPr/>
              <a:t>34</a:t>
            </a:fld>
            <a:endParaRPr lang="en-US" sz="1200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0CB19AA-9AB0-4C43-898A-F32AC112D009}" type="slidenum">
              <a:rPr lang="en-US" sz="1200"/>
              <a:pPr/>
              <a:t>35</a:t>
            </a:fld>
            <a:endParaRPr lang="en-US" sz="120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3297E3F-DD8B-9942-96DD-84093A2F13C7}" type="slidenum">
              <a:rPr lang="en-US" sz="1200"/>
              <a:pPr/>
              <a:t>4</a:t>
            </a:fld>
            <a:endParaRPr lang="en-US" sz="120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C33391C-75C0-034D-9781-B5A8984CF64A}" type="slidenum">
              <a:rPr lang="en-US" sz="1200"/>
              <a:pPr/>
              <a:t>5</a:t>
            </a:fld>
            <a:endParaRPr lang="en-US" sz="120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05AF593-72ED-6140-A182-05BFE543EEAE}" type="slidenum">
              <a:rPr lang="en-US" sz="1200"/>
              <a:pPr/>
              <a:t>7</a:t>
            </a:fld>
            <a:endParaRPr lang="en-US" sz="120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2A1BEB4-B697-6343-BAB3-4D673F45586F}" type="slidenum">
              <a:rPr lang="en-US" sz="1200"/>
              <a:pPr/>
              <a:t>8</a:t>
            </a:fld>
            <a:endParaRPr lang="en-US" sz="120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014792D7-08FA-9A4C-B6F9-B46E41F0FC54}" type="slidenum">
              <a:rPr lang="en-US" sz="1200"/>
              <a:pPr/>
              <a:t>9</a:t>
            </a:fld>
            <a:endParaRPr lang="en-US" sz="120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F491C1-897D-7C4D-A419-74A9DDB4AA1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098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9A2BCB-7DBA-F142-9E8E-D27EA88A39D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416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F5EB98-8726-D949-AD4F-C6F7640498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436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CF333A-F45B-8C48-9626-173035FF64C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360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2F8217-3399-4E47-860B-10D7143F06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564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3B8987-12D6-0646-8058-804101984D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068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46483D-F016-1949-A1BA-570CBF2D82E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635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20286F-9C94-FB4B-A106-05549DBDF08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900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42F773-3835-1347-9FFD-0C49A719155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915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3B2428-A783-5A44-89F5-BE4E0659F0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842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3EBB93-939D-CB40-8C83-8AB4297FC78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06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6E52"/>
            </a:gs>
            <a:gs pos="100000">
              <a:srgbClr val="AAFF0C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F7C102F-8D4F-5345-8D62-9D5E7B11BF9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0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4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5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3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4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4" Type="http://schemas.openxmlformats.org/officeDocument/2006/relationships/image" Target="../media/image41.png"/><Relationship Id="rId5" Type="http://schemas.openxmlformats.org/officeDocument/2006/relationships/image" Target="../media/image42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43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44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45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notesSlide" Target="../notesSlides/notesSlide36.xml"/><Relationship Id="rId5" Type="http://schemas.openxmlformats.org/officeDocument/2006/relationships/image" Target="../media/image46.png"/><Relationship Id="rId1" Type="http://schemas.microsoft.com/office/2007/relationships/media" Target="file://localhost/Users/sciencefaculty/Desktop/Sewatsky's%20315%20stuff/magnetism/Biomagnetism3.mov" TargetMode="External"/><Relationship Id="rId2" Type="http://schemas.openxmlformats.org/officeDocument/2006/relationships/video" Target="file://localhost/Users/sciencefaculty/Desktop/Sewatsky's%20315%20stuff/magnetism/Biomagnetism3.mov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47.png"/><Relationship Id="rId1" Type="http://schemas.microsoft.com/office/2007/relationships/media" Target="file://localhost/Users/sciencefaculty/Desktop/Sewatsky's%20315%20stuff/magnetism/The_Earth_s_Magnetic_Field.mov" TargetMode="External"/><Relationship Id="rId2" Type="http://schemas.openxmlformats.org/officeDocument/2006/relationships/video" Target="file://localhost/Users/sciencefaculty/Desktop/Sewatsky's%20315%20stuff/magnetism/The_Earth_s_Magnetic_Field.mov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notesSlide" Target="../notesSlides/notesSlide6.xml"/><Relationship Id="rId5" Type="http://schemas.openxmlformats.org/officeDocument/2006/relationships/image" Target="../media/image7.png"/><Relationship Id="rId1" Type="http://schemas.microsoft.com/office/2007/relationships/media" Target="magnet1%20copy.mo" TargetMode="External"/><Relationship Id="rId2" Type="http://schemas.openxmlformats.org/officeDocument/2006/relationships/video" Target="magnet1%20copy.mo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5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609600" y="609600"/>
            <a:ext cx="7924800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6600" dirty="0"/>
              <a:t>What would the world be like </a:t>
            </a:r>
            <a:r>
              <a:rPr lang="en-US" sz="6600" u="sng" dirty="0"/>
              <a:t>without</a:t>
            </a:r>
            <a:r>
              <a:rPr lang="en-US" sz="6600" dirty="0"/>
              <a:t> magnetism?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3" descr="1-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-22225"/>
            <a:ext cx="7315200" cy="688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59300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23c4174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13631" y="-732631"/>
            <a:ext cx="6840538" cy="830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uesc_06_img035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981200" y="0"/>
            <a:ext cx="53371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066800"/>
            <a:ext cx="4876800" cy="468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71600"/>
            <a:ext cx="3927475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4" descr="Reason_for_bending_of_the_magnetic_lin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600"/>
            <a:ext cx="9144000" cy="643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381000" y="381000"/>
            <a:ext cx="8534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600" i="1"/>
              <a:t>III.  What makes a magnet a magnet?</a:t>
            </a:r>
            <a:endParaRPr lang="en-US"/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381000" y="1066800"/>
            <a:ext cx="8229600" cy="204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200"/>
              <a:t>A.  Magnetic properties of a material depend on the motion  of an atom</a:t>
            </a:r>
            <a:r>
              <a:rPr lang="ja-JP" altLang="en-US" sz="3200"/>
              <a:t>’</a:t>
            </a:r>
            <a:r>
              <a:rPr lang="en-US" sz="3200"/>
              <a:t>s ____________.  The ____________ orbit the __________ of the atom and ______ like a top.  </a:t>
            </a:r>
            <a:endParaRPr lang="en-US"/>
          </a:p>
        </p:txBody>
      </p:sp>
      <p:pic>
        <p:nvPicPr>
          <p:cNvPr id="10244" name="Picture 4" descr="ST_final_19_1_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200400"/>
            <a:ext cx="7467600" cy="364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5638800" y="1600200"/>
            <a:ext cx="1981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5486400" y="1524000"/>
            <a:ext cx="2819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>
                <a:solidFill>
                  <a:schemeClr val="accent2"/>
                </a:solidFill>
              </a:rPr>
              <a:t>ELECTRONS</a:t>
            </a:r>
            <a:endParaRPr lang="en-US"/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1295400" y="2057400"/>
            <a:ext cx="2819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>
                <a:solidFill>
                  <a:schemeClr val="accent2"/>
                </a:solidFill>
              </a:rPr>
              <a:t>ELECTRONS</a:t>
            </a:r>
            <a:endParaRPr lang="en-US"/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5715000" y="2057400"/>
            <a:ext cx="2819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>
                <a:solidFill>
                  <a:schemeClr val="accent2"/>
                </a:solidFill>
              </a:rPr>
              <a:t>NUCLEUS</a:t>
            </a:r>
            <a:endParaRPr lang="en-US"/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3048000" y="2514600"/>
            <a:ext cx="1219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>
                <a:solidFill>
                  <a:schemeClr val="accent2"/>
                </a:solidFill>
              </a:rPr>
              <a:t>SPIN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10246" grpId="0"/>
      <p:bldP spid="10247" grpId="0"/>
      <p:bldP spid="10248" grpId="0"/>
      <p:bldP spid="1024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304800" y="381000"/>
            <a:ext cx="8458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/>
              <a:t>B.  This movement of the ___ creates _____________ around each individual atom</a:t>
            </a:r>
            <a:endParaRPr lang="en-US"/>
          </a:p>
        </p:txBody>
      </p:sp>
      <p:pic>
        <p:nvPicPr>
          <p:cNvPr id="12292" name="Picture 4" descr="magneticfieldofato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105400"/>
            <a:ext cx="3770313" cy="1425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381000" y="1676400"/>
            <a:ext cx="8534400" cy="3847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3200" dirty="0"/>
              <a:t> </a:t>
            </a:r>
            <a:r>
              <a:rPr lang="en-US" sz="3200" dirty="0" smtClean="0"/>
              <a:t>Electrons are in pairs. Electrons spin (in opposite directions </a:t>
            </a:r>
            <a:r>
              <a:rPr lang="en-US" sz="3200" i="1" dirty="0" smtClean="0"/>
              <a:t>up/down</a:t>
            </a:r>
            <a:r>
              <a:rPr lang="en-US" sz="3200" dirty="0" smtClean="0"/>
              <a:t>) and magnetic fields cancel each other</a:t>
            </a:r>
            <a:r>
              <a:rPr lang="en-US" sz="3200" dirty="0" smtClean="0">
                <a:sym typeface="Wingdings"/>
              </a:rPr>
              <a:t> not magnetic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3200" dirty="0" smtClean="0">
                <a:sym typeface="Wingdings"/>
              </a:rPr>
              <a:t>When electrons ______________, magnetic fields ________________ creating a magnetic material!</a:t>
            </a:r>
            <a:endParaRPr lang="en-US" sz="3200" dirty="0" smtClean="0"/>
          </a:p>
          <a:p>
            <a:pPr>
              <a:spcBef>
                <a:spcPct val="50000"/>
              </a:spcBef>
            </a:pPr>
            <a:endParaRPr lang="en-US" dirty="0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5105400" y="304800"/>
            <a:ext cx="609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600">
                <a:solidFill>
                  <a:schemeClr val="accent2"/>
                </a:solidFill>
              </a:rPr>
              <a:t>e</a:t>
            </a:r>
            <a:r>
              <a:rPr lang="en-US" sz="3600" baseline="30000">
                <a:solidFill>
                  <a:schemeClr val="accent2"/>
                </a:solidFill>
              </a:rPr>
              <a:t>-</a:t>
            </a:r>
            <a:endParaRPr lang="en-US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381000" y="9144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 dirty="0">
                <a:solidFill>
                  <a:schemeClr val="accent2"/>
                </a:solidFill>
              </a:rPr>
              <a:t>MAGNETIC FIELDS</a:t>
            </a:r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3505200" y="3429000"/>
            <a:ext cx="33822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sym typeface="Wingdings"/>
              </a:rPr>
              <a:t>DO NOT HAVE A PAIR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76400" y="3886200"/>
            <a:ext cx="32395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222268"/>
                </a:solidFill>
                <a:sym typeface="Wingdings"/>
              </a:rPr>
              <a:t>DON’T CANCEL OUT</a:t>
            </a:r>
            <a:endParaRPr lang="en-US" b="1" dirty="0">
              <a:solidFill>
                <a:srgbClr val="222268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0200" y="4538133"/>
            <a:ext cx="2971800" cy="209126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/>
      <p:bldP spid="12294" grpId="0"/>
      <p:bldP spid="1229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304800" y="457200"/>
            <a:ext cx="8534400" cy="161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AutoNum type="alphaUcPeriod" startAt="3"/>
            </a:pPr>
            <a:r>
              <a:rPr lang="en-US" sz="3200"/>
              <a:t>Materials that can become magnetized are called _________________.</a:t>
            </a:r>
            <a:endParaRPr lang="en-US"/>
          </a:p>
          <a:p>
            <a:pPr>
              <a:spcBef>
                <a:spcPct val="50000"/>
              </a:spcBef>
              <a:buFont typeface="Arial" charset="0"/>
              <a:buChar char="•"/>
            </a:pPr>
            <a:endParaRPr lang="en-US"/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381000" y="2590800"/>
            <a:ext cx="8763000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3200"/>
              <a:t> In these materials, _________________ of individual atoms are _____________________ to form a _____________________.</a:t>
            </a:r>
            <a:r>
              <a:rPr lang="en-US"/>
              <a:t> 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81000" y="1752600"/>
            <a:ext cx="8534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3200"/>
              <a:t>Include ______, _________, _________</a:t>
            </a:r>
            <a:endParaRPr lang="en-US"/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381000" y="4495800"/>
            <a:ext cx="8305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3200"/>
              <a:t>__________ form small, magnetized regions within the material</a:t>
            </a:r>
            <a:endParaRPr lang="en-US"/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2133600" y="914400"/>
            <a:ext cx="4876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>
                <a:solidFill>
                  <a:schemeClr val="accent2"/>
                </a:solidFill>
              </a:rPr>
              <a:t>FERROMAGNETIC</a:t>
            </a:r>
            <a:endParaRPr lang="en-US"/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2057400" y="1752600"/>
            <a:ext cx="5867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>
                <a:solidFill>
                  <a:schemeClr val="accent2"/>
                </a:solidFill>
              </a:rPr>
              <a:t>IRON      NICKEL      COBALT</a:t>
            </a:r>
            <a:endParaRPr lang="en-US"/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2133600" y="3581400"/>
            <a:ext cx="4876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>
                <a:solidFill>
                  <a:schemeClr val="accent2"/>
                </a:solidFill>
              </a:rPr>
              <a:t>MAGNETIC DOMAIN</a:t>
            </a:r>
            <a:endParaRPr lang="en-US"/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4267200" y="3048000"/>
            <a:ext cx="4876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>
                <a:solidFill>
                  <a:schemeClr val="accent2"/>
                </a:solidFill>
              </a:rPr>
              <a:t>GROUPED  TOGETHER</a:t>
            </a:r>
            <a:endParaRPr lang="en-US"/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4114800" y="2590800"/>
            <a:ext cx="4876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>
                <a:solidFill>
                  <a:schemeClr val="accent2"/>
                </a:solidFill>
              </a:rPr>
              <a:t>MAGNETIC FIELDS</a:t>
            </a:r>
            <a:endParaRPr lang="en-US"/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685800" y="4495800"/>
            <a:ext cx="2209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>
                <a:solidFill>
                  <a:schemeClr val="accent2"/>
                </a:solidFill>
              </a:rPr>
              <a:t>DOMAINS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  <p:bldP spid="11268" grpId="0"/>
      <p:bldP spid="11269" grpId="0"/>
      <p:bldP spid="11270" grpId="0"/>
      <p:bldP spid="11272" grpId="0"/>
      <p:bldP spid="11273" grpId="0"/>
      <p:bldP spid="11274" grpId="0"/>
      <p:bldP spid="11275" grpId="0"/>
      <p:bldP spid="1127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4953000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3200" dirty="0"/>
              <a:t> If the __________ are arranged randomly (in different ____________) the material is </a:t>
            </a:r>
            <a:r>
              <a:rPr lang="en-US" sz="3200" b="1" dirty="0">
                <a:solidFill>
                  <a:srgbClr val="FF0000"/>
                </a:solidFill>
              </a:rPr>
              <a:t>not</a:t>
            </a:r>
            <a:r>
              <a:rPr lang="en-US" sz="3200" dirty="0"/>
              <a:t> a magnet.  </a:t>
            </a:r>
            <a:endParaRPr lang="en-US" dirty="0"/>
          </a:p>
        </p:txBody>
      </p:sp>
      <p:pic>
        <p:nvPicPr>
          <p:cNvPr id="48131" name="Picture 3" descr="key_id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57200"/>
            <a:ext cx="4191000" cy="225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304800" y="4191000"/>
            <a:ext cx="4572000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3200" dirty="0"/>
              <a:t> If the ___________ are aligned (in the ______ direction)  the material </a:t>
            </a:r>
            <a:r>
              <a:rPr lang="en-US" sz="3200" b="1" dirty="0">
                <a:solidFill>
                  <a:srgbClr val="FF0000"/>
                </a:solidFill>
              </a:rPr>
              <a:t>is</a:t>
            </a:r>
            <a:r>
              <a:rPr lang="en-US" sz="3200" dirty="0"/>
              <a:t> a _________</a:t>
            </a:r>
            <a:endParaRPr lang="en-US" dirty="0"/>
          </a:p>
        </p:txBody>
      </p:sp>
      <p:pic>
        <p:nvPicPr>
          <p:cNvPr id="48133" name="Picture 5" descr="key_id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191000"/>
            <a:ext cx="4191000" cy="200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1676400" y="228600"/>
            <a:ext cx="2209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200">
                <a:solidFill>
                  <a:schemeClr val="accent2"/>
                </a:solidFill>
              </a:rPr>
              <a:t>DOMAINS</a:t>
            </a:r>
            <a:endParaRPr lang="en-US"/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1981200" y="1219200"/>
            <a:ext cx="2743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200">
                <a:solidFill>
                  <a:schemeClr val="accent2"/>
                </a:solidFill>
              </a:rPr>
              <a:t>DIRECTIONS</a:t>
            </a:r>
            <a:endParaRPr lang="en-US"/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1676400" y="4114800"/>
            <a:ext cx="2209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200">
                <a:solidFill>
                  <a:schemeClr val="accent2"/>
                </a:solidFill>
              </a:rPr>
              <a:t>DOMAINS</a:t>
            </a:r>
            <a:endParaRPr lang="en-US"/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381000" y="5181600"/>
            <a:ext cx="1600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200">
                <a:solidFill>
                  <a:schemeClr val="accent2"/>
                </a:solidFill>
              </a:rPr>
              <a:t>SAME</a:t>
            </a:r>
            <a:endParaRPr lang="en-US"/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2743200" y="5638800"/>
            <a:ext cx="2209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200">
                <a:solidFill>
                  <a:schemeClr val="accent2"/>
                </a:solidFill>
              </a:rPr>
              <a:t>MAGNET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/>
      <p:bldP spid="13319" grpId="0"/>
      <p:bldP spid="13320" grpId="0"/>
      <p:bldP spid="13321" grpId="0"/>
      <p:bldP spid="133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streufeld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0"/>
            <a:ext cx="8077200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762000" y="152400"/>
            <a:ext cx="7315200" cy="1066800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/>
              <a:t>Magnetic fields of the domains line up to form a larger magnetic field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5" descr="magnet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209675" y="-1209675"/>
            <a:ext cx="6724650" cy="9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ext Box 6"/>
          <p:cNvSpPr txBox="1">
            <a:spLocks noChangeArrowheads="1"/>
          </p:cNvSpPr>
          <p:nvPr/>
        </p:nvSpPr>
        <p:spPr bwMode="auto">
          <a:xfrm>
            <a:off x="304800" y="762000"/>
            <a:ext cx="8534400" cy="1006475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6000">
                <a:solidFill>
                  <a:schemeClr val="tx2"/>
                </a:solidFill>
                <a:latin typeface="Bernard MT Condensed" charset="0"/>
              </a:rPr>
              <a:t>Magnets and Magnetic Fields</a:t>
            </a:r>
            <a:endParaRPr lang="en-US"/>
          </a:p>
        </p:txBody>
      </p:sp>
      <p:sp>
        <p:nvSpPr>
          <p:cNvPr id="17412" name="Text Box 7"/>
          <p:cNvSpPr txBox="1">
            <a:spLocks noChangeArrowheads="1"/>
          </p:cNvSpPr>
          <p:nvPr/>
        </p:nvSpPr>
        <p:spPr bwMode="auto">
          <a:xfrm>
            <a:off x="1066800" y="4114800"/>
            <a:ext cx="6858000" cy="2378075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6000">
                <a:latin typeface="Bernard MT Condensed" charset="0"/>
              </a:rPr>
              <a:t>Chapter 18 - Section 1</a:t>
            </a:r>
          </a:p>
          <a:p>
            <a:pPr algn="ctr">
              <a:spcBef>
                <a:spcPct val="50000"/>
              </a:spcBef>
            </a:pPr>
            <a:r>
              <a:rPr lang="en-US" sz="6000">
                <a:latin typeface="Bernard MT Condensed" charset="0"/>
              </a:rPr>
              <a:t>Pages 619-625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magnet-needle-unalign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257800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7" name="Picture 3" descr="magnet-needle-aligne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282950"/>
            <a:ext cx="4495800" cy="357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09800"/>
            <a:ext cx="9144000" cy="405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3" name="Text Box 6"/>
          <p:cNvSpPr txBox="1">
            <a:spLocks noChangeArrowheads="1"/>
          </p:cNvSpPr>
          <p:nvPr/>
        </p:nvSpPr>
        <p:spPr bwMode="auto">
          <a:xfrm>
            <a:off x="228600" y="304800"/>
            <a:ext cx="8686800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9600" i="1">
                <a:latin typeface="BlairMdITC TT-Medium" charset="0"/>
              </a:rPr>
              <a:t>DOMAINS</a:t>
            </a:r>
            <a:endParaRPr lang="en-US" sz="9600"/>
          </a:p>
        </p:txBody>
      </p:sp>
      <p:pic>
        <p:nvPicPr>
          <p:cNvPr id="5632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2362200"/>
            <a:ext cx="9144000" cy="405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304800" y="457200"/>
            <a:ext cx="8305800" cy="204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3200"/>
              <a:t> Any piece of iron can become a magnet if  placed in a magnetic field.  The __________ will change orientation because of the ________________ and align.</a:t>
            </a:r>
            <a:endParaRPr lang="en-US"/>
          </a:p>
        </p:txBody>
      </p:sp>
      <p:pic>
        <p:nvPicPr>
          <p:cNvPr id="58371" name="Picture 3" descr="ALIG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49700"/>
            <a:ext cx="5257800" cy="290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2" name="Picture 5" descr="largenutclos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000500"/>
            <a:ext cx="38100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6172200" y="914400"/>
            <a:ext cx="2209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200">
                <a:solidFill>
                  <a:schemeClr val="accent2"/>
                </a:solidFill>
              </a:rPr>
              <a:t>DOMAINS</a:t>
            </a:r>
            <a:endParaRPr lang="en-US"/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381000" y="1905000"/>
            <a:ext cx="4419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200">
                <a:solidFill>
                  <a:schemeClr val="accent2"/>
                </a:solidFill>
              </a:rPr>
              <a:t>MAGNETIC FIELD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/>
      <p:bldP spid="1843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magnetizedbar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0"/>
            <a:ext cx="66500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381000" y="228600"/>
            <a:ext cx="83058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4000" i="1"/>
              <a:t>IV.  Making / destroying a magnet</a:t>
            </a:r>
            <a:endParaRPr lang="en-US"/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304800" y="1066800"/>
            <a:ext cx="76962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AutoNum type="alphaUcPeriod"/>
            </a:pPr>
            <a:r>
              <a:rPr lang="en-US" sz="3200"/>
              <a:t>Materials that are magnetic all of the   time (like ____________) are called ____________ magnets.</a:t>
            </a:r>
          </a:p>
          <a:p>
            <a:pPr>
              <a:spcBef>
                <a:spcPct val="50000"/>
              </a:spcBef>
            </a:pPr>
            <a:endParaRPr lang="en-US" sz="3200"/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609600" y="4953000"/>
            <a:ext cx="8153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3200"/>
              <a:t>_______________________________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609600" y="4114800"/>
            <a:ext cx="8153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3200"/>
              <a:t> __________________________________</a:t>
            </a: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914400" y="4114800"/>
            <a:ext cx="76962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800">
                <a:solidFill>
                  <a:schemeClr val="accent2"/>
                </a:solidFill>
              </a:rPr>
              <a:t>Placing in a magnetic field (heating first is best)</a:t>
            </a:r>
            <a:endParaRPr lang="en-US"/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914400" y="4876800"/>
            <a:ext cx="7696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>
                <a:solidFill>
                  <a:schemeClr val="accent2"/>
                </a:solidFill>
              </a:rPr>
              <a:t>Stroking several times with a magnet</a:t>
            </a:r>
            <a:endParaRPr lang="en-US"/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228600" y="5791200"/>
            <a:ext cx="8686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*</a:t>
            </a:r>
            <a:r>
              <a:rPr lang="en-US" sz="2800"/>
              <a:t>both ways align the ___________ of the material</a:t>
            </a:r>
            <a:endParaRPr lang="en-US"/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914400" y="2057400"/>
            <a:ext cx="2743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>
                <a:solidFill>
                  <a:schemeClr val="accent2"/>
                </a:solidFill>
              </a:rPr>
              <a:t>PERMANENT</a:t>
            </a:r>
            <a:endParaRPr lang="en-US"/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2667000" y="1524000"/>
            <a:ext cx="2743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>
                <a:solidFill>
                  <a:schemeClr val="accent2"/>
                </a:solidFill>
              </a:rPr>
              <a:t>MAGNETITE</a:t>
            </a:r>
            <a:endParaRPr lang="en-US"/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990600" y="2743200"/>
            <a:ext cx="3886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>
                <a:solidFill>
                  <a:schemeClr val="accent2"/>
                </a:solidFill>
              </a:rPr>
              <a:t>FERROMAGNETIC</a:t>
            </a:r>
            <a:endParaRPr lang="en-US"/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3657600" y="5715000"/>
            <a:ext cx="2286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>
                <a:solidFill>
                  <a:schemeClr val="accent2"/>
                </a:solidFill>
              </a:rPr>
              <a:t>DOMAINS</a:t>
            </a:r>
            <a:endParaRPr lang="en-US"/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304800" y="2743200"/>
            <a:ext cx="832167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200"/>
              <a:t>B. _________________ materials may become magnets by:</a:t>
            </a:r>
          </a:p>
        </p:txBody>
      </p:sp>
      <p:sp>
        <p:nvSpPr>
          <p:cNvPr id="62478" name="Rectangle 14"/>
          <p:cNvSpPr>
            <a:spLocks noChangeArrowheads="1"/>
          </p:cNvSpPr>
          <p:nvPr/>
        </p:nvSpPr>
        <p:spPr bwMode="auto">
          <a:xfrm>
            <a:off x="603250" y="48514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/>
      <p:bldP spid="21508" grpId="0"/>
      <p:bldP spid="21509" grpId="0"/>
      <p:bldP spid="21510" grpId="0"/>
      <p:bldP spid="21511" grpId="0"/>
      <p:bldP spid="21512" grpId="0"/>
      <p:bldP spid="21513" grpId="0"/>
      <p:bldP spid="21514" grpId="0"/>
      <p:bldP spid="21515" grpId="0"/>
      <p:bldP spid="21516" grpId="0"/>
      <p:bldP spid="2151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3" descr="Figure 6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04800"/>
            <a:ext cx="3973513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15" name="Picture 4" descr="32NE0011_smal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905000"/>
            <a:ext cx="4435475" cy="477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610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/>
              <a:t>C.  Magnets are weakened by: </a:t>
            </a:r>
          </a:p>
        </p:txBody>
      </p:sp>
      <p:sp>
        <p:nvSpPr>
          <p:cNvPr id="66563" name="Text Box 3"/>
          <p:cNvSpPr txBox="1">
            <a:spLocks noChangeArrowheads="1"/>
          </p:cNvSpPr>
          <p:nvPr/>
        </p:nvSpPr>
        <p:spPr bwMode="auto">
          <a:xfrm>
            <a:off x="304800" y="1828800"/>
            <a:ext cx="8153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3200"/>
              <a:t> __________________</a:t>
            </a:r>
            <a:endParaRPr lang="en-US"/>
          </a:p>
        </p:txBody>
      </p:sp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304800" y="990600"/>
            <a:ext cx="8153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3200"/>
              <a:t> _________________________________</a:t>
            </a:r>
            <a:endParaRPr lang="en-US"/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762000" y="990600"/>
            <a:ext cx="7620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>
                <a:solidFill>
                  <a:schemeClr val="accent2"/>
                </a:solidFill>
              </a:rPr>
              <a:t>Banging…hammering..etc…the magnet</a:t>
            </a:r>
            <a:endParaRPr lang="en-US"/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762000" y="1828800"/>
            <a:ext cx="7391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>
                <a:solidFill>
                  <a:schemeClr val="accent2"/>
                </a:solidFill>
              </a:rPr>
              <a:t>Heating the magnet</a:t>
            </a:r>
            <a:endParaRPr lang="en-US"/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228600" y="4114800"/>
            <a:ext cx="396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/>
              <a:t>* ___________ are no longer aligned</a:t>
            </a:r>
            <a:endParaRPr lang="en-US"/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685800" y="4038600"/>
            <a:ext cx="2209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>
                <a:solidFill>
                  <a:schemeClr val="accent2"/>
                </a:solidFill>
              </a:rPr>
              <a:t>DOMAINS</a:t>
            </a:r>
            <a:endParaRPr lang="en-US" sz="3200"/>
          </a:p>
        </p:txBody>
      </p:sp>
      <p:pic>
        <p:nvPicPr>
          <p:cNvPr id="23562" name="Picture 10" descr="MagDomains with 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443163"/>
            <a:ext cx="4876800" cy="441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/>
      <p:bldP spid="23558" grpId="0"/>
      <p:bldP spid="23559" grpId="0"/>
      <p:bldP spid="2356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2"/>
          <p:cNvSpPr txBox="1">
            <a:spLocks noChangeArrowheads="1"/>
          </p:cNvSpPr>
          <p:nvPr/>
        </p:nvSpPr>
        <p:spPr bwMode="auto">
          <a:xfrm>
            <a:off x="228600" y="304800"/>
            <a:ext cx="8458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4400" i="1"/>
              <a:t>V.  The Earth as a Magnet</a:t>
            </a:r>
            <a:endParaRPr lang="en-US"/>
          </a:p>
        </p:txBody>
      </p:sp>
      <p:pic>
        <p:nvPicPr>
          <p:cNvPr id="68611" name="Picture 3" descr="magnets-earthelectr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143000"/>
            <a:ext cx="3865563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2" name="Text Box 4"/>
          <p:cNvSpPr txBox="1">
            <a:spLocks noChangeArrowheads="1"/>
          </p:cNvSpPr>
          <p:nvPr/>
        </p:nvSpPr>
        <p:spPr bwMode="auto">
          <a:xfrm>
            <a:off x="4648200" y="1143000"/>
            <a:ext cx="4191000" cy="4462463"/>
          </a:xfrm>
          <a:prstGeom prst="rect">
            <a:avLst/>
          </a:prstGeom>
          <a:solidFill>
            <a:srgbClr val="333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4000">
                <a:solidFill>
                  <a:srgbClr val="7D78FF"/>
                </a:solidFill>
              </a:rPr>
              <a:t>The Earth and electrons are both magnets …sketch the Earth and its magnetic field in your notes</a:t>
            </a:r>
            <a:r>
              <a:rPr lang="en-US" sz="4400">
                <a:solidFill>
                  <a:srgbClr val="7D78FF"/>
                </a:solidFill>
              </a:rPr>
              <a:t>.</a:t>
            </a:r>
            <a:endParaRPr lang="en-US"/>
          </a:p>
        </p:txBody>
      </p:sp>
      <p:sp>
        <p:nvSpPr>
          <p:cNvPr id="68613" name="Text Box 5"/>
          <p:cNvSpPr txBox="1">
            <a:spLocks noChangeArrowheads="1"/>
          </p:cNvSpPr>
          <p:nvPr/>
        </p:nvSpPr>
        <p:spPr bwMode="auto">
          <a:xfrm>
            <a:off x="457200" y="1295400"/>
            <a:ext cx="1600200" cy="27463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200"/>
              <a:t>Magnetic South Pole</a:t>
            </a:r>
            <a:endParaRPr lang="en-US"/>
          </a:p>
        </p:txBody>
      </p:sp>
      <p:sp>
        <p:nvSpPr>
          <p:cNvPr id="68614" name="Text Box 6"/>
          <p:cNvSpPr txBox="1">
            <a:spLocks noChangeArrowheads="1"/>
          </p:cNvSpPr>
          <p:nvPr/>
        </p:nvSpPr>
        <p:spPr bwMode="auto">
          <a:xfrm>
            <a:off x="1600200" y="1066800"/>
            <a:ext cx="1828800" cy="274638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200"/>
              <a:t>Geographic North Pole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4" descr="earth'smagfield cop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-11113"/>
            <a:ext cx="7086600" cy="686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movingpol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93886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381000" y="381000"/>
            <a:ext cx="67818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4400" i="1"/>
              <a:t>I.  History of Magnetism</a:t>
            </a:r>
            <a:endParaRPr lang="en-US"/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381000" y="1219200"/>
            <a:ext cx="8534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3200"/>
              <a:t>Magnets are named after a place called __________ (found in present-day ________)</a:t>
            </a:r>
            <a:endParaRPr lang="en-US"/>
          </a:p>
        </p:txBody>
      </p:sp>
      <p:pic>
        <p:nvPicPr>
          <p:cNvPr id="3076" name="Picture 4" descr="magnesi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895600"/>
            <a:ext cx="3873500" cy="370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3886200" y="5486400"/>
            <a:ext cx="2667000" cy="641350"/>
          </a:xfrm>
          <a:prstGeom prst="rect">
            <a:avLst/>
          </a:prstGeom>
          <a:solidFill>
            <a:srgbClr val="33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600"/>
              <a:t>MAGNESIA</a:t>
            </a:r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 flipV="1">
            <a:off x="5334000" y="4343400"/>
            <a:ext cx="1143000" cy="990600"/>
          </a:xfrm>
          <a:prstGeom prst="line">
            <a:avLst/>
          </a:prstGeom>
          <a:noFill/>
          <a:ln w="57150">
            <a:solidFill>
              <a:srgbClr val="BC1C08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457200" y="1752600"/>
            <a:ext cx="2514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>
                <a:solidFill>
                  <a:schemeClr val="accent2"/>
                </a:solidFill>
              </a:rPr>
              <a:t>MAGNESIA</a:t>
            </a:r>
            <a:endParaRPr lang="en-US"/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6781800" y="1752600"/>
            <a:ext cx="2514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>
                <a:solidFill>
                  <a:schemeClr val="accent2"/>
                </a:solidFill>
              </a:rPr>
              <a:t>GREECE</a:t>
            </a:r>
            <a:endParaRPr lang="en-US"/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381000" y="2438400"/>
            <a:ext cx="4191000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3200"/>
              <a:t>The iron-based mineral ___________ was used as a ____________ or </a:t>
            </a:r>
            <a:r>
              <a:rPr lang="ja-JP" altLang="en-US" sz="3200"/>
              <a:t>“</a:t>
            </a:r>
            <a:r>
              <a:rPr lang="en-US" sz="3200"/>
              <a:t>leading stone</a:t>
            </a:r>
            <a:r>
              <a:rPr lang="ja-JP" altLang="en-US" sz="3200"/>
              <a:t>”</a:t>
            </a:r>
            <a:r>
              <a:rPr lang="en-US" sz="3200"/>
              <a:t> almost ______ years ago.</a:t>
            </a:r>
            <a:r>
              <a:rPr lang="en-US"/>
              <a:t>   </a:t>
            </a: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1905000" y="2895600"/>
            <a:ext cx="2667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>
                <a:solidFill>
                  <a:schemeClr val="accent2"/>
                </a:solidFill>
              </a:rPr>
              <a:t>MAGNETITE</a:t>
            </a:r>
            <a:endParaRPr 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533400" y="3886200"/>
            <a:ext cx="3124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>
                <a:solidFill>
                  <a:schemeClr val="accent2"/>
                </a:solidFill>
              </a:rPr>
              <a:t>LODESTONE</a:t>
            </a:r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1828800" y="4800600"/>
            <a:ext cx="1371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600" dirty="0">
                <a:solidFill>
                  <a:schemeClr val="accent2"/>
                </a:solidFill>
              </a:rPr>
              <a:t>3,000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/>
      <p:bldP spid="3077" grpId="0" animBg="1"/>
      <p:bldP spid="3078" grpId="0" animBg="1"/>
      <p:bldP spid="3079" grpId="0"/>
      <p:bldP spid="3080" grpId="0"/>
      <p:bldP spid="3081" grpId="0"/>
      <p:bldP spid="3083" grpId="0"/>
      <p:bldP spid="3085" grpId="0"/>
      <p:bldP spid="308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3" descr="b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67000"/>
            <a:ext cx="9144000" cy="384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7" name="Text Box 4"/>
          <p:cNvSpPr txBox="1">
            <a:spLocks noChangeArrowheads="1"/>
          </p:cNvSpPr>
          <p:nvPr/>
        </p:nvSpPr>
        <p:spPr bwMode="auto">
          <a:xfrm>
            <a:off x="228600" y="381000"/>
            <a:ext cx="8610600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4400"/>
              <a:t>The Earth</a:t>
            </a:r>
            <a:r>
              <a:rPr lang="ja-JP" altLang="en-US" sz="4400"/>
              <a:t>’</a:t>
            </a:r>
            <a:r>
              <a:rPr lang="en-US" sz="4400"/>
              <a:t>s magnetic field protects us from solar radiation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4" descr="Ngeopo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106863" cy="479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55" name="Picture 5" descr="Ngeopole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7432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 descr="interactionsma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0"/>
            <a:ext cx="4033838" cy="315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3" name="Picture 5" descr="image00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19500"/>
            <a:ext cx="4160838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4" name="Picture 6" descr="new_station_auror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543300"/>
            <a:ext cx="4419600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5" name="Text Box 8"/>
          <p:cNvSpPr txBox="1">
            <a:spLocks noChangeArrowheads="1"/>
          </p:cNvSpPr>
          <p:nvPr/>
        </p:nvSpPr>
        <p:spPr bwMode="auto">
          <a:xfrm>
            <a:off x="0" y="1905000"/>
            <a:ext cx="22860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/>
              <a:t>AURORA BOREALIS</a:t>
            </a:r>
            <a:endParaRPr lang="en-US"/>
          </a:p>
        </p:txBody>
      </p:sp>
      <p:sp>
        <p:nvSpPr>
          <p:cNvPr id="76806" name="Text Box 9"/>
          <p:cNvSpPr txBox="1">
            <a:spLocks noChangeArrowheads="1"/>
          </p:cNvSpPr>
          <p:nvPr/>
        </p:nvSpPr>
        <p:spPr bwMode="auto">
          <a:xfrm>
            <a:off x="6477000" y="1905000"/>
            <a:ext cx="26670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/>
              <a:t>AURORA AUSTRALIS</a:t>
            </a:r>
            <a:endParaRPr lang="en-US"/>
          </a:p>
        </p:txBody>
      </p:sp>
      <p:sp>
        <p:nvSpPr>
          <p:cNvPr id="76807" name="Line 10"/>
          <p:cNvSpPr>
            <a:spLocks noChangeShapeType="1"/>
          </p:cNvSpPr>
          <p:nvPr/>
        </p:nvSpPr>
        <p:spPr bwMode="auto">
          <a:xfrm>
            <a:off x="990600" y="2895600"/>
            <a:ext cx="76200" cy="1066800"/>
          </a:xfrm>
          <a:prstGeom prst="line">
            <a:avLst/>
          </a:prstGeom>
          <a:noFill/>
          <a:ln w="76200">
            <a:solidFill>
              <a:srgbClr val="BC1C08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08" name="Line 11"/>
          <p:cNvSpPr>
            <a:spLocks noChangeShapeType="1"/>
          </p:cNvSpPr>
          <p:nvPr/>
        </p:nvSpPr>
        <p:spPr bwMode="auto">
          <a:xfrm flipH="1">
            <a:off x="7239000" y="2895600"/>
            <a:ext cx="76200" cy="990600"/>
          </a:xfrm>
          <a:prstGeom prst="line">
            <a:avLst/>
          </a:prstGeom>
          <a:noFill/>
          <a:ln w="76200">
            <a:solidFill>
              <a:srgbClr val="BC1C08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 descr="sunspo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33338"/>
            <a:ext cx="8229600" cy="682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03" name="Text Box 3"/>
          <p:cNvSpPr txBox="1">
            <a:spLocks noChangeArrowheads="1"/>
          </p:cNvSpPr>
          <p:nvPr/>
        </p:nvSpPr>
        <p:spPr bwMode="auto">
          <a:xfrm>
            <a:off x="685800" y="152400"/>
            <a:ext cx="3657600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5400"/>
              <a:t>SUN SPOTS!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148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3"/>
          <p:cNvSpPr txBox="1">
            <a:spLocks noChangeArrowheads="1"/>
          </p:cNvSpPr>
          <p:nvPr/>
        </p:nvSpPr>
        <p:spPr bwMode="auto">
          <a:xfrm>
            <a:off x="228600" y="304800"/>
            <a:ext cx="8534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4400" i="1"/>
              <a:t>Next time: COMPASS ACTIVITY:</a:t>
            </a:r>
            <a:endParaRPr lang="en-US"/>
          </a:p>
        </p:txBody>
      </p:sp>
      <p:sp>
        <p:nvSpPr>
          <p:cNvPr id="78851" name="Text Box 4"/>
          <p:cNvSpPr txBox="1">
            <a:spLocks noChangeArrowheads="1"/>
          </p:cNvSpPr>
          <p:nvPr/>
        </p:nvSpPr>
        <p:spPr bwMode="auto">
          <a:xfrm>
            <a:off x="228600" y="1066800"/>
            <a:ext cx="8915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>
                <a:latin typeface="Chalkboard" charset="0"/>
              </a:rPr>
              <a:t>How is a compass made?  How does it work?</a:t>
            </a:r>
            <a:endParaRPr lang="en-US"/>
          </a:p>
        </p:txBody>
      </p:sp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008188"/>
            <a:ext cx="5410200" cy="484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 descr="magdeclina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7162800" cy="688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Biomagnetism3 copy.mo" descr="Macintosh HD:phys sci-315:magnetism:Biomagnetism3 copy.mo">
            <a:hlinkClick r:id="" action="ppaction://media"/>
          </p:cNvPr>
          <p:cNvPicPr>
            <a:picLocks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143000"/>
            <a:ext cx="8382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47" name="Text Box 3"/>
          <p:cNvSpPr txBox="1">
            <a:spLocks noChangeArrowheads="1"/>
          </p:cNvSpPr>
          <p:nvPr/>
        </p:nvSpPr>
        <p:spPr bwMode="auto">
          <a:xfrm>
            <a:off x="0" y="152400"/>
            <a:ext cx="9144000" cy="823913"/>
          </a:xfrm>
          <a:prstGeom prst="rect">
            <a:avLst/>
          </a:prstGeom>
          <a:solidFill>
            <a:srgbClr val="59C5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4800"/>
              <a:t>BIOMAGNETISM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29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29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946"/>
                  </p:tgtEl>
                </p:cond>
              </p:nextCondLst>
            </p:seq>
            <p:video>
              <p:cMediaNode vol="84906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2946"/>
                </p:tgtEl>
              </p:cMediaNode>
            </p:vide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84995" name="Earth_s_Magnetic_Field.mov" descr="Hard Drive:Users:sciencefaculty:Desktop:315 Earth &amp; Physical Science:chapter 17&amp;18 electricity &amp; magnetism:Earth_s_Magnetic_Field.mov">
            <a:hlinkClick r:id="" action="ppaction://media"/>
          </p:cNvPr>
          <p:cNvPicPr>
            <a:picLocks noGrp="1" noChangeAspect="1" noChangeArrowheads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0" y="304800"/>
            <a:ext cx="8305800" cy="6229350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49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499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99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4995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 descr="1303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340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4" descr="600bc-lodesto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775075"/>
            <a:ext cx="4038600" cy="308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Text Box 5"/>
          <p:cNvSpPr txBox="1">
            <a:spLocks noChangeArrowheads="1"/>
          </p:cNvSpPr>
          <p:nvPr/>
        </p:nvSpPr>
        <p:spPr bwMode="auto">
          <a:xfrm>
            <a:off x="5791200" y="0"/>
            <a:ext cx="3352800" cy="3751263"/>
          </a:xfrm>
          <a:prstGeom prst="rect">
            <a:avLst/>
          </a:prstGeom>
          <a:solidFill>
            <a:srgbClr val="33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4800"/>
              <a:t>Lodestones were used to make primitive compasses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2075" y="1981200"/>
            <a:ext cx="3971925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8"/>
            <a:ext cx="4724400" cy="467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magnet1 copy.mo" descr="Macintosh HD:phys sci-315:magnetism:magnet1 copy.mo">
            <a:hlinkClick r:id="" action="ppaction://media"/>
          </p:cNvPr>
          <p:cNvPicPr>
            <a:picLocks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95388"/>
            <a:ext cx="8305800" cy="566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0" y="152400"/>
            <a:ext cx="9144000" cy="823913"/>
          </a:xfrm>
          <a:prstGeom prst="rect">
            <a:avLst/>
          </a:prstGeom>
          <a:solidFill>
            <a:srgbClr val="59C5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4800"/>
              <a:t>MAGNETISM- Background</a:t>
            </a:r>
            <a:r>
              <a:rPr lang="en-US"/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6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56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0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5602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457200" y="228600"/>
            <a:ext cx="8077200" cy="35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4400" i="1">
                <a:solidFill>
                  <a:schemeClr val="tx2"/>
                </a:solidFill>
              </a:rPr>
              <a:t>II.  </a:t>
            </a:r>
            <a:r>
              <a:rPr lang="en-US" sz="4400" i="1" u="sng">
                <a:solidFill>
                  <a:schemeClr val="tx2"/>
                </a:solidFill>
              </a:rPr>
              <a:t>Characteristics of magnets</a:t>
            </a:r>
            <a:endParaRPr lang="en-US" b="1">
              <a:solidFill>
                <a:srgbClr val="000080"/>
              </a:solidFill>
            </a:endParaRPr>
          </a:p>
          <a:p>
            <a:endParaRPr lang="en-US">
              <a:solidFill>
                <a:srgbClr val="000080"/>
              </a:solidFill>
            </a:endParaRPr>
          </a:p>
          <a:p>
            <a:pPr>
              <a:buFont typeface="Arial" charset="0"/>
              <a:buAutoNum type="alphaUcPeriod"/>
            </a:pPr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228600" y="4038600"/>
            <a:ext cx="8915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>
                <a:cs typeface="Times New Roman" charset="0"/>
              </a:rPr>
              <a:t>1.  Similar to the </a:t>
            </a:r>
            <a:r>
              <a:rPr lang="ja-JP" altLang="en-US" sz="3200">
                <a:cs typeface="Times New Roman" charset="0"/>
              </a:rPr>
              <a:t>“</a:t>
            </a:r>
            <a:r>
              <a:rPr lang="en-US" sz="3200" u="sng">
                <a:cs typeface="Times New Roman" charset="0"/>
              </a:rPr>
              <a:t>RULE OF CHARGES</a:t>
            </a:r>
            <a:r>
              <a:rPr lang="ja-JP" altLang="en-US" sz="3200">
                <a:cs typeface="Times New Roman" charset="0"/>
              </a:rPr>
              <a:t>”</a:t>
            </a:r>
            <a:r>
              <a:rPr lang="en-US" sz="3200">
                <a:cs typeface="Times New Roman" charset="0"/>
              </a:rPr>
              <a:t>, </a:t>
            </a:r>
            <a:r>
              <a:rPr lang="en-US" sz="3200"/>
              <a:t>like  poles _______, unlike poles __________.</a:t>
            </a:r>
            <a:endParaRPr lang="en-US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228600" y="5257800"/>
            <a:ext cx="8686800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>
                <a:cs typeface="Times New Roman" charset="0"/>
              </a:rPr>
              <a:t>2.  </a:t>
            </a:r>
            <a:r>
              <a:rPr lang="en-US" sz="3200"/>
              <a:t>Always appear in _______.  No matter how small the pieces of magnet are, each piece ALWAYS has ______ poles.</a:t>
            </a:r>
            <a:r>
              <a:rPr lang="en-US"/>
              <a:t>  </a:t>
            </a:r>
          </a:p>
        </p:txBody>
      </p:sp>
      <p:pic>
        <p:nvPicPr>
          <p:cNvPr id="27653" name="Picture 5" descr="newr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514600"/>
            <a:ext cx="1371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6" descr="U19552_pair-of-bar-magnets-150-mm-with-two-iron-yok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256506" y="2401094"/>
            <a:ext cx="1525588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5" name="Picture 7" descr="2218928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438400"/>
            <a:ext cx="1828800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2438400" y="1143000"/>
            <a:ext cx="1828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600">
                <a:solidFill>
                  <a:schemeClr val="accent2"/>
                </a:solidFill>
              </a:rPr>
              <a:t>NORTH</a:t>
            </a:r>
            <a:endParaRPr lang="en-US"/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5181600" y="1143000"/>
            <a:ext cx="1828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600">
                <a:solidFill>
                  <a:schemeClr val="accent2"/>
                </a:solidFill>
              </a:rPr>
              <a:t>SOUTH</a:t>
            </a:r>
            <a:endParaRPr lang="en-US"/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2209800" y="1676400"/>
            <a:ext cx="2133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600">
                <a:solidFill>
                  <a:schemeClr val="accent2"/>
                </a:solidFill>
              </a:rPr>
              <a:t>DIPOLE</a:t>
            </a:r>
            <a:endParaRPr lang="en-US"/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1295400" y="4495800"/>
            <a:ext cx="1828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>
                <a:solidFill>
                  <a:schemeClr val="accent2"/>
                </a:solidFill>
              </a:rPr>
              <a:t>REPEL</a:t>
            </a:r>
            <a:endParaRPr lang="en-US"/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5410200" y="4495800"/>
            <a:ext cx="243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>
                <a:solidFill>
                  <a:schemeClr val="accent2"/>
                </a:solidFill>
              </a:rPr>
              <a:t>ATTRACT</a:t>
            </a:r>
            <a:endParaRPr lang="en-US"/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4114800" y="5181600"/>
            <a:ext cx="1828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>
                <a:solidFill>
                  <a:schemeClr val="accent2"/>
                </a:solidFill>
              </a:rPr>
              <a:t>PAIRS</a:t>
            </a:r>
            <a:endParaRPr lang="en-US"/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2895600" y="6216650"/>
            <a:ext cx="1828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>
                <a:solidFill>
                  <a:schemeClr val="accent2"/>
                </a:solidFill>
              </a:rPr>
              <a:t>TWO</a:t>
            </a:r>
            <a:endParaRPr lang="en-US"/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533400" y="1219200"/>
            <a:ext cx="8077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 typeface="Arial" charset="0"/>
              <a:buAutoNum type="alphaUcPeriod"/>
            </a:pPr>
            <a:r>
              <a:rPr lang="en-US" sz="3200"/>
              <a:t>Have a ________ and ________ pole </a:t>
            </a:r>
          </a:p>
          <a:p>
            <a:pPr>
              <a:buFont typeface="Arial" charset="0"/>
              <a:buNone/>
            </a:pPr>
            <a:r>
              <a:rPr lang="en-US" sz="3200"/>
              <a:t>(called a _________)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8" grpId="0"/>
      <p:bldP spid="5129" grpId="0"/>
      <p:bldP spid="5130" grpId="0"/>
      <p:bldP spid="5131" grpId="0"/>
      <p:bldP spid="5132" grpId="0"/>
      <p:bldP spid="5133" grpId="0"/>
      <p:bldP spid="5134" grpId="0"/>
      <p:bldP spid="51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magnet-divid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"/>
            <a:ext cx="9144000" cy="555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441325" y="381000"/>
            <a:ext cx="82454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1747" name="Text Box 4"/>
          <p:cNvSpPr txBox="1">
            <a:spLocks noChangeArrowheads="1"/>
          </p:cNvSpPr>
          <p:nvPr/>
        </p:nvSpPr>
        <p:spPr bwMode="auto">
          <a:xfrm>
            <a:off x="304800" y="381000"/>
            <a:ext cx="8534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 typeface="Arial" charset="0"/>
              <a:buAutoNum type="alphaUcPeriod" startAt="2"/>
            </a:pPr>
            <a:r>
              <a:rPr lang="en-US" sz="3200"/>
              <a:t>Have a magnetic _______ = region where magnetic ________ may be detected</a:t>
            </a:r>
            <a:endParaRPr lang="en-US" sz="3200">
              <a:cs typeface="Times New Roman" charset="0"/>
            </a:endParaRP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038600" y="304800"/>
            <a:ext cx="2362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600">
                <a:solidFill>
                  <a:schemeClr val="accent2"/>
                </a:solidFill>
              </a:rPr>
              <a:t>FIELD</a:t>
            </a:r>
            <a:endParaRPr lang="en-US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2590800" y="838200"/>
            <a:ext cx="2362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600">
                <a:solidFill>
                  <a:schemeClr val="accent2"/>
                </a:solidFill>
              </a:rPr>
              <a:t>FORCE</a:t>
            </a:r>
            <a:endParaRPr lang="en-US"/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4495800" y="1752600"/>
            <a:ext cx="2362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600">
                <a:solidFill>
                  <a:schemeClr val="accent2"/>
                </a:solidFill>
              </a:rPr>
              <a:t>POLES</a:t>
            </a:r>
            <a:endParaRPr lang="en-US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381000" y="1828800"/>
            <a:ext cx="7239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/>
              <a:t>1.  Strongest near the ________.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381000" y="2667000"/>
            <a:ext cx="8458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/>
              <a:t>2.  Represented by ______________</a:t>
            </a: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3810000" y="2590800"/>
            <a:ext cx="3581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600"/>
              <a:t>  </a:t>
            </a:r>
            <a:r>
              <a:rPr lang="en-US" sz="3600">
                <a:solidFill>
                  <a:schemeClr val="accent2"/>
                </a:solidFill>
              </a:rPr>
              <a:t>FIELD LINES</a:t>
            </a:r>
            <a:endParaRPr lang="en-US"/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304800" y="3962400"/>
            <a:ext cx="6553200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/>
              <a:t>*When sprinkled around a magnet, the iron filings line up with the magnetic field</a:t>
            </a:r>
          </a:p>
          <a:p>
            <a:pPr algn="ctr">
              <a:spcBef>
                <a:spcPct val="50000"/>
              </a:spcBef>
            </a:pPr>
            <a:r>
              <a:rPr lang="en-US" sz="3200"/>
              <a:t>*Draw a diagram in your notes (include </a:t>
            </a:r>
            <a:r>
              <a:rPr lang="en-US" sz="3200" u="sng"/>
              <a:t>labels</a:t>
            </a:r>
            <a:r>
              <a:rPr lang="en-US" sz="3200"/>
              <a:t>!)</a:t>
            </a:r>
            <a:endParaRPr lang="en-US"/>
          </a:p>
        </p:txBody>
      </p:sp>
      <p:pic>
        <p:nvPicPr>
          <p:cNvPr id="6157" name="Picture 13" descr="b_mag_iron_filings_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962400"/>
            <a:ext cx="2085975" cy="267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228600" y="3352800"/>
            <a:ext cx="7848600" cy="112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 u="sng"/>
              <a:t>Demonstration</a:t>
            </a:r>
            <a:r>
              <a:rPr lang="en-US" sz="3200"/>
              <a:t>:  Iron filings and magnets</a:t>
            </a:r>
          </a:p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/>
      <p:bldP spid="6150" grpId="0"/>
      <p:bldP spid="6151" grpId="0"/>
      <p:bldP spid="6152" grpId="0"/>
      <p:bldP spid="6153" grpId="0"/>
      <p:bldP spid="6155" grpId="0"/>
      <p:bldP spid="6156" grpId="0"/>
      <p:bldP spid="6158" grpId="0"/>
    </p:bld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13201</TotalTime>
  <Words>649</Words>
  <Application>Microsoft Macintosh PowerPoint</Application>
  <PresentationFormat>On-screen Show (4:3)</PresentationFormat>
  <Paragraphs>141</Paragraphs>
  <Slides>37</Slides>
  <Notes>36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Blank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Sarah Sewatsky 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Sewatsky User</dc:creator>
  <cp:lastModifiedBy>Jillian Boisse</cp:lastModifiedBy>
  <cp:revision>39</cp:revision>
  <cp:lastPrinted>2011-11-29T12:33:32Z</cp:lastPrinted>
  <dcterms:created xsi:type="dcterms:W3CDTF">2011-11-29T12:18:57Z</dcterms:created>
  <dcterms:modified xsi:type="dcterms:W3CDTF">2014-01-29T23:23:38Z</dcterms:modified>
</cp:coreProperties>
</file>